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8" r:id="rId7"/>
    <p:sldId id="263" r:id="rId8"/>
    <p:sldId id="264" r:id="rId9"/>
    <p:sldId id="269" r:id="rId10"/>
    <p:sldId id="265" r:id="rId11"/>
    <p:sldId id="270" r:id="rId12"/>
    <p:sldId id="266" r:id="rId13"/>
    <p:sldId id="271" r:id="rId14"/>
    <p:sldId id="267" r:id="rId15"/>
    <p:sldId id="262" r:id="rId16"/>
    <p:sldId id="259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/>
  </p:normalViewPr>
  <p:slideViewPr>
    <p:cSldViewPr snapToGrid="0">
      <p:cViewPr varScale="1">
        <p:scale>
          <a:sx n="45" d="100"/>
          <a:sy n="45" d="100"/>
        </p:scale>
        <p:origin x="7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7363F-0162-4CC4-A9A2-5BAD078D9C89}" type="datetimeFigureOut">
              <a:rPr lang="en-US"/>
              <a:t>4/27/2017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D2E2E-2405-4F3C-A668-69E994D2CBD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45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37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94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45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97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472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63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299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07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91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54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973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78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16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84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19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2E2E-2405-4F3C-A668-69E994D2CBDF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17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arlieparnell.weebly.com/uploads/5/7/9/5/57953339/diary_of_anne_frank_play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mandelproject.us/Humphrey.ht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duleId=10005687" TargetMode="External"/><Relationship Id="rId5" Type="http://schemas.openxmlformats.org/officeDocument/2006/relationships/hyperlink" Target="http://the-holocaust" TargetMode="External"/><Relationship Id="rId4" Type="http://schemas.openxmlformats.org/officeDocument/2006/relationships/hyperlink" Target="https://en.wikipedia.org/wiki/The_Holocaus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ore.scholastic.com/content/stores/media/products/samples/84/9780545154284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extLst>
              <p:ext uri="{D42A27DB-BD31-4B8C-83A1-F6EECF244321}">
                <p14:modId xmlns:p14="http://schemas.microsoft.com/office/powerpoint/2010/main" val="2921201106"/>
              </p:ext>
            </p:extLst>
          </p:nvPr>
        </p:nvSpPr>
        <p:spPr/>
        <p:txBody>
          <a:bodyPr/>
          <a:lstStyle/>
          <a:p>
            <a:r>
              <a:rPr lang="en-US" sz="4800" dirty="0"/>
              <a:t>The HolocauST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1400" dirty="0"/>
              <a:t>lesson 7.8.8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extLst>
              <p:ext uri="{D42A27DB-BD31-4B8C-83A1-F6EECF244321}">
                <p14:modId xmlns:p14="http://schemas.microsoft.com/office/powerpoint/2010/main" val="2260747860"/>
              </p:ext>
            </p:extLst>
          </p:nvPr>
        </p:nvSpPr>
        <p:spPr/>
        <p:txBody>
          <a:bodyPr/>
          <a:lstStyle/>
          <a:p>
            <a:r>
              <a:rPr lang="en-US" dirty="0"/>
              <a:t>April 27</a:t>
            </a:r>
            <a:r>
              <a:rPr lang="en-US" dirty="0">
                <a:solidFill>
                  <a:srgbClr val="FFFFFF"/>
                </a:solidFill>
                <a:latin typeface="Gill Sans MT"/>
              </a:rPr>
              <a:t> </a:t>
            </a:r>
            <a:r>
              <a:rPr lang="en-US" dirty="0"/>
              <a:t>&amp; 28 2016</a:t>
            </a:r>
          </a:p>
        </p:txBody>
      </p:sp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570079259"/>
              </p:ext>
            </p:extLst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Kristallnacht 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(Night of Broken Glass</a:t>
            </a:r>
            <a:r>
              <a:rPr lang="en-US" dirty="0">
                <a:solidFill>
                  <a:srgbClr val="000000"/>
                </a:solidFill>
                <a:latin typeface="Gill Sans MT"/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5" descr="Image result for night of broken glass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90823" y="2676525"/>
            <a:ext cx="2381250" cy="1924050"/>
          </a:xfrm>
          <a:prstGeom prst="rect">
            <a:avLst/>
          </a:prstGeom>
        </p:spPr>
      </p:pic>
      <p:pic>
        <p:nvPicPr>
          <p:cNvPr id="7" name="Picture 7" descr="Image result for night of broken gla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823" y="4838700"/>
            <a:ext cx="2581275" cy="1771650"/>
          </a:xfrm>
          <a:prstGeom prst="rect">
            <a:avLst/>
          </a:prstGeom>
        </p:spPr>
      </p:pic>
      <p:pic>
        <p:nvPicPr>
          <p:cNvPr id="9" name="Picture 9" descr="Image result for night of broken glas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8890" y="3333750"/>
            <a:ext cx="2718593" cy="2035295"/>
          </a:xfrm>
          <a:prstGeom prst="rect">
            <a:avLst/>
          </a:prstGeom>
        </p:spPr>
      </p:pic>
      <p:sp>
        <p:nvSpPr>
          <p:cNvPr id="11" name="TextBox 10"/>
          <p:cNvSpPr txBox="1"/>
          <p:nvPr>
            <p:extLst>
              <p:ext uri="{D42A27DB-BD31-4B8C-83A1-F6EECF244321}">
                <p14:modId xmlns:p14="http://schemas.microsoft.com/office/powerpoint/2010/main" val="4243276397"/>
              </p:ext>
            </p:extLst>
          </p:nvPr>
        </p:nvSpPr>
        <p:spPr>
          <a:xfrm>
            <a:off x="6829425" y="2409825"/>
            <a:ext cx="5171289" cy="28623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Gill Sans MT"/>
              </a:rPr>
              <a:t>November 9 and 10, 1938</a:t>
            </a:r>
          </a:p>
          <a:p>
            <a:pPr marL="285750" indent="-285750">
              <a:buChar char="•"/>
            </a:pPr>
            <a:r>
              <a:rPr lang="en-US" sz="2000" dirty="0">
                <a:solidFill>
                  <a:srgbClr val="000000"/>
                </a:solidFill>
                <a:latin typeface="Gill Sans MT"/>
              </a:rPr>
              <a:t>Violence against the Jewish people and their community that was Instigated by the Nazi Party</a:t>
            </a:r>
          </a:p>
          <a:p>
            <a:pPr marL="285750" indent="-285750">
              <a:buChar char="•"/>
            </a:pPr>
            <a:r>
              <a:rPr lang="en-US" sz="2000" dirty="0">
                <a:solidFill>
                  <a:srgbClr val="000000"/>
                </a:solidFill>
                <a:latin typeface="Gill Sans MT"/>
              </a:rPr>
              <a:t>Was a reaction to the assassination of German Official by a Polish Jew</a:t>
            </a:r>
          </a:p>
          <a:p>
            <a:pPr marL="285750" indent="-285750">
              <a:buChar char="•"/>
            </a:pPr>
            <a:r>
              <a:rPr lang="en-US" sz="2000" dirty="0">
                <a:solidFill>
                  <a:srgbClr val="000000"/>
                </a:solidFill>
                <a:latin typeface="Gill Sans MT"/>
              </a:rPr>
              <a:t>Rioters destroyed and vandalized Jewish Businesses and Synagogues</a:t>
            </a:r>
          </a:p>
          <a:p>
            <a:pPr marL="285750" indent="-285750">
              <a:buChar char="•"/>
            </a:pPr>
            <a:r>
              <a:rPr lang="en-US" sz="2000" dirty="0">
                <a:solidFill>
                  <a:srgbClr val="000000"/>
                </a:solidFill>
                <a:latin typeface="Gill Sans MT"/>
              </a:rPr>
              <a:t>Police Officials arrested Young Jewish men</a:t>
            </a:r>
          </a:p>
        </p:txBody>
      </p:sp>
    </p:spTree>
    <p:extLst>
      <p:ext uri="{BB962C8B-B14F-4D97-AF65-F5344CB8AC3E}">
        <p14:creationId xmlns:p14="http://schemas.microsoft.com/office/powerpoint/2010/main" val="4262314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46406741"/>
              </p:ext>
            </p:extLst>
          </p:nvPr>
        </p:nvSpPr>
        <p:spPr/>
        <p:txBody>
          <a:bodyPr/>
          <a:lstStyle/>
          <a:p>
            <a:r>
              <a:rPr lang="en-US" dirty="0"/>
              <a:t>Ghettos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503966418"/>
              </p:ext>
            </p:extLst>
          </p:nvPr>
        </p:nvSpPr>
        <p:spPr>
          <a:xfrm>
            <a:off x="6038850" y="2638425"/>
            <a:ext cx="5752344" cy="3567699"/>
          </a:xfrm>
        </p:spPr>
        <p:txBody>
          <a:bodyPr/>
          <a:lstStyle/>
          <a:p>
            <a:r>
              <a:rPr lang="en-US" dirty="0"/>
              <a:t>J</a:t>
            </a:r>
            <a:r>
              <a:rPr lang="en-US" sz="2000" dirty="0"/>
              <a:t>ews were forced to leave their businesses, homes and property to relocate in ghettos</a:t>
            </a:r>
            <a:r>
              <a:rPr lang="en-US" sz="2000" dirty="0">
                <a:solidFill>
                  <a:schemeClr val="tx1"/>
                </a:solidFill>
              </a:rPr>
              <a:t> </a:t>
            </a:r>
            <a:endParaRPr lang="en-US" sz="2000" dirty="0"/>
          </a:p>
          <a:p>
            <a:r>
              <a:rPr lang="en-US" sz="2000" dirty="0">
                <a:solidFill>
                  <a:srgbClr val="262626"/>
                </a:solidFill>
              </a:rPr>
              <a:t>Terrible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262626"/>
                </a:solidFill>
              </a:rPr>
              <a:t>conditions: </a:t>
            </a:r>
            <a:r>
              <a:rPr lang="en-US" sz="2000" dirty="0"/>
              <a:t>overcrowded, widespread poverty &amp; hunger, diseases</a:t>
            </a:r>
          </a:p>
          <a:p>
            <a:r>
              <a:rPr lang="en-US" sz="2000" dirty="0"/>
              <a:t>Governed by Jewish Councils</a:t>
            </a:r>
          </a:p>
          <a:p>
            <a:r>
              <a:rPr lang="en-US" sz="2000" dirty="0"/>
              <a:t>In 1942, Germans began mass transporting Jews from the ghettos to Concentration Camps</a:t>
            </a:r>
          </a:p>
          <a:p>
            <a:endParaRPr lang="en-US" dirty="0"/>
          </a:p>
        </p:txBody>
      </p:sp>
      <p:pic>
        <p:nvPicPr>
          <p:cNvPr id="5" name="Picture 5" descr="Image result for jewish ghett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638044"/>
            <a:ext cx="4911781" cy="323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59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014290341"/>
              </p:ext>
            </p:extLst>
          </p:nvPr>
        </p:nvSpPr>
        <p:spPr/>
        <p:txBody>
          <a:bodyPr/>
          <a:lstStyle/>
          <a:p>
            <a:r>
              <a:rPr lang="en-US" dirty="0"/>
              <a:t>Concentration &amp; Death Camps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970856978"/>
              </p:ext>
            </p:extLst>
          </p:nvPr>
        </p:nvSpPr>
        <p:spPr>
          <a:xfrm>
            <a:off x="5607050" y="2638425"/>
            <a:ext cx="6267309" cy="368413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262626"/>
                </a:solidFill>
                <a:latin typeface="Gill Sans MT"/>
              </a:rPr>
              <a:t>Hitler's "Final Solution": exterminate all non-Aryans, starting with the Jews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The sick, old and weak were killed first, and the strong and healthy were put to work in labor camps 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Thousands of Jews in labor camps died of starvation or disease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The most common form of large scale mass murder was through the use of gas chambers and then the bodies would be mass cremated 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"Medical" experiments were also performed on Jews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Gypsies, POWs, communists, soviet citizens, ethnic Poles, homosexuals, the disabled, non-Christians were also victims of the Holocaust</a:t>
            </a:r>
          </a:p>
        </p:txBody>
      </p:sp>
      <p:pic>
        <p:nvPicPr>
          <p:cNvPr id="8" name="Picture 8" descr="Image result for concentration camps in europ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2705100"/>
            <a:ext cx="5256239" cy="31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636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concentration cam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25" y="171450"/>
            <a:ext cx="3720871" cy="2588807"/>
          </a:xfrm>
          <a:prstGeom prst="rect">
            <a:avLst/>
          </a:prstGeom>
        </p:spPr>
      </p:pic>
      <p:sp>
        <p:nvSpPr>
          <p:cNvPr id="4" name="TextBox 3"/>
          <p:cNvSpPr txBox="1"/>
          <p:nvPr>
            <p:extLst>
              <p:ext uri="{D42A27DB-BD31-4B8C-83A1-F6EECF244321}">
                <p14:modId xmlns:p14="http://schemas.microsoft.com/office/powerpoint/2010/main" val="3480606286"/>
              </p:ext>
            </p:extLst>
          </p:nvPr>
        </p:nvSpPr>
        <p:spPr>
          <a:xfrm>
            <a:off x="257175" y="2790825"/>
            <a:ext cx="5252981" cy="33855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Gill Sans MT"/>
              </a:rPr>
              <a:t>The entrance of labor camps read "Work makes you free"</a:t>
            </a:r>
          </a:p>
        </p:txBody>
      </p:sp>
      <p:pic>
        <p:nvPicPr>
          <p:cNvPr id="5" name="Picture 5" descr="Image result for concentration cam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0924" y="200025"/>
            <a:ext cx="3815249" cy="2808125"/>
          </a:xfrm>
          <a:prstGeom prst="rect">
            <a:avLst/>
          </a:prstGeom>
        </p:spPr>
      </p:pic>
      <p:pic>
        <p:nvPicPr>
          <p:cNvPr id="7" name="Picture 7" descr="Image result for concentration camps during the holocaust gas chamber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419475"/>
            <a:ext cx="4166245" cy="2771488"/>
          </a:xfrm>
          <a:prstGeom prst="rect">
            <a:avLst/>
          </a:prstGeom>
        </p:spPr>
      </p:pic>
      <p:pic>
        <p:nvPicPr>
          <p:cNvPr id="11" name="Picture 11" descr="Image result for the holocaust room of shoe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2772" y="3448230"/>
            <a:ext cx="4119025" cy="2738853"/>
          </a:xfrm>
          <a:prstGeom prst="rect">
            <a:avLst/>
          </a:prstGeom>
        </p:spPr>
      </p:pic>
      <p:sp>
        <p:nvSpPr>
          <p:cNvPr id="13" name="TextBox 12"/>
          <p:cNvSpPr txBox="1"/>
          <p:nvPr>
            <p:extLst>
              <p:ext uri="{D42A27DB-BD31-4B8C-83A1-F6EECF244321}">
                <p14:modId xmlns:p14="http://schemas.microsoft.com/office/powerpoint/2010/main" val="1853763096"/>
              </p:ext>
            </p:extLst>
          </p:nvPr>
        </p:nvSpPr>
        <p:spPr>
          <a:xfrm>
            <a:off x="0" y="6276975"/>
            <a:ext cx="4688689" cy="33855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Gill Sans MT"/>
              </a:rPr>
              <a:t>Gas chamber used in Death Camps</a:t>
            </a:r>
          </a:p>
        </p:txBody>
      </p:sp>
      <p:sp>
        <p:nvSpPr>
          <p:cNvPr id="14" name="TextBox 13"/>
          <p:cNvSpPr txBox="1"/>
          <p:nvPr>
            <p:extLst>
              <p:ext uri="{D42A27DB-BD31-4B8C-83A1-F6EECF244321}">
                <p14:modId xmlns:p14="http://schemas.microsoft.com/office/powerpoint/2010/main" val="2767846311"/>
              </p:ext>
            </p:extLst>
          </p:nvPr>
        </p:nvSpPr>
        <p:spPr>
          <a:xfrm>
            <a:off x="7448550" y="3048000"/>
            <a:ext cx="2743200" cy="33855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Gill Sans MT"/>
              </a:rPr>
              <a:t>Survivors of the Holocaust</a:t>
            </a:r>
          </a:p>
        </p:txBody>
      </p:sp>
      <p:sp>
        <p:nvSpPr>
          <p:cNvPr id="15" name="TextBox 14"/>
          <p:cNvSpPr txBox="1"/>
          <p:nvPr>
            <p:extLst>
              <p:ext uri="{D42A27DB-BD31-4B8C-83A1-F6EECF244321}">
                <p14:modId xmlns:p14="http://schemas.microsoft.com/office/powerpoint/2010/main" val="4067649388"/>
              </p:ext>
            </p:extLst>
          </p:nvPr>
        </p:nvSpPr>
        <p:spPr>
          <a:xfrm>
            <a:off x="7067550" y="6210300"/>
            <a:ext cx="3724746" cy="5847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Gill Sans MT"/>
              </a:rPr>
              <a:t>A pile of shoes left behind from the people killed in gas chambers</a:t>
            </a:r>
          </a:p>
        </p:txBody>
      </p:sp>
    </p:spTree>
    <p:extLst>
      <p:ext uri="{BB962C8B-B14F-4D97-AF65-F5344CB8AC3E}">
        <p14:creationId xmlns:p14="http://schemas.microsoft.com/office/powerpoint/2010/main" val="381061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187068557"/>
              </p:ext>
            </p:extLst>
          </p:nvPr>
        </p:nvSpPr>
        <p:spPr/>
        <p:txBody>
          <a:bodyPr/>
          <a:lstStyle/>
          <a:p>
            <a:r>
              <a:rPr lang="en-US" dirty="0"/>
              <a:t>Liberation</a:t>
            </a:r>
            <a:r>
              <a:rPr lang="en-US" dirty="0">
                <a:latin typeface="Gill Sans MT"/>
              </a:rPr>
              <a:t> </a:t>
            </a:r>
            <a:r>
              <a:rPr lang="en-US" dirty="0"/>
              <a:t>&amp; </a:t>
            </a:r>
            <a:r>
              <a:rPr lang="en-US" dirty="0">
                <a:latin typeface="Gill Sans MT"/>
              </a:rPr>
              <a:t>Aftermath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extLst>
              <p:ext uri="{D42A27DB-BD31-4B8C-83A1-F6EECF244321}">
                <p14:modId xmlns:p14="http://schemas.microsoft.com/office/powerpoint/2010/main" val="1284064396"/>
              </p:ext>
            </p:extLst>
          </p:nvPr>
        </p:nvSpPr>
        <p:spPr>
          <a:xfrm>
            <a:off x="1958975" y="2486025"/>
            <a:ext cx="8611089" cy="3101975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American troops coming from the west and Soviet troops from east began to liberate surviving prisoners</a:t>
            </a:r>
          </a:p>
          <a:p>
            <a:r>
              <a:rPr lang="en-US" sz="2000" dirty="0"/>
              <a:t>Nuremberg Trials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:</a:t>
            </a:r>
            <a:r>
              <a:rPr lang="en-US" sz="2000" dirty="0"/>
              <a:t> 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Tried &amp;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Executed Nazi Officials held accountable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for the Holocaust</a:t>
            </a:r>
            <a:endParaRPr sz="2000">
              <a:solidFill>
                <a:schemeClr val="tx1"/>
              </a:solidFill>
            </a:endParaRPr>
          </a:p>
          <a:p>
            <a:r>
              <a:rPr lang="en-US" sz="2000" dirty="0"/>
              <a:t>Creation of Israel: The Allied powers created a homeland for Jewish survivors</a:t>
            </a:r>
          </a:p>
          <a:p>
            <a:r>
              <a:rPr lang="en-US" sz="2000" dirty="0"/>
              <a:t>Many Survivors would write books and give speeches to educate the public of the Holocaust</a:t>
            </a:r>
          </a:p>
        </p:txBody>
      </p:sp>
    </p:spTree>
    <p:extLst>
      <p:ext uri="{BB962C8B-B14F-4D97-AF65-F5344CB8AC3E}">
        <p14:creationId xmlns:p14="http://schemas.microsoft.com/office/powerpoint/2010/main" val="2710995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877155185"/>
              </p:ext>
            </p:extLst>
          </p:nvPr>
        </p:nvSpPr>
        <p:spPr/>
        <p:txBody>
          <a:bodyPr>
            <a:normAutofit/>
          </a:bodyPr>
          <a:lstStyle/>
          <a:p>
            <a:r>
              <a:rPr lang="en-US" dirty="0"/>
              <a:t>EXIT TICKET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en-US" sz="2000" dirty="0">
                <a:latin typeface="Gill Sans MT"/>
              </a:rPr>
              <a:t>hoose </a:t>
            </a:r>
            <a:r>
              <a:rPr lang="en-US" sz="2000" dirty="0"/>
              <a:t>One</a:t>
            </a:r>
            <a:r>
              <a:rPr lang="en-US" sz="2000" dirty="0">
                <a:latin typeface="Gill Sans MT"/>
              </a:rPr>
              <a:t> of the</a:t>
            </a:r>
            <a:r>
              <a:rPr lang="en-US" sz="2000" dirty="0"/>
              <a:t> following</a:t>
            </a:r>
            <a:endParaRPr lang="en-US" sz="2000" dirty="0">
              <a:latin typeface="Gill Sans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1506445201"/>
              </p:ext>
            </p:extLst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.</a:t>
            </a:r>
            <a:r>
              <a:rPr lang="en-US" sz="2000" dirty="0"/>
              <a:t> Name 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3</a:t>
            </a:r>
            <a:r>
              <a:rPr lang="en-US" sz="2000" dirty="0"/>
              <a:t> ways the Nazi Party segregated against 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the Jews.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262626"/>
                </a:solidFill>
                <a:latin typeface="Gill Sans MT"/>
              </a:rPr>
              <a:t>b. What was the Kristallnacht</a:t>
            </a:r>
            <a:r>
              <a:rPr lang="en-US" sz="2000" dirty="0">
                <a:solidFill>
                  <a:schemeClr val="tx1"/>
                </a:solidFill>
                <a:latin typeface="Gill Sans MT"/>
              </a:rPr>
              <a:t> (Night of Broken Glass)?</a:t>
            </a:r>
            <a:endParaRPr lang="en-US" sz="2000">
              <a:solidFill>
                <a:schemeClr val="tx1"/>
              </a:solidFill>
              <a:latin typeface="Gill Sans MT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Gill Sans MT"/>
              </a:rPr>
              <a:t>c. What was Hitler's "Final Solution"?</a:t>
            </a:r>
            <a:endParaRPr lang="en-US" sz="2000">
              <a:solidFill>
                <a:schemeClr val="tx1"/>
              </a:solidFill>
              <a:latin typeface="Gill Sans MT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Gill Sans MT"/>
              </a:rPr>
              <a:t>d. Name one outcome of the aftermath of the Holocaust</a:t>
            </a:r>
          </a:p>
        </p:txBody>
      </p:sp>
    </p:spTree>
    <p:extLst>
      <p:ext uri="{BB962C8B-B14F-4D97-AF65-F5344CB8AC3E}">
        <p14:creationId xmlns:p14="http://schemas.microsoft.com/office/powerpoint/2010/main" val="1985593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094668441"/>
              </p:ext>
            </p:extLst>
          </p:nvPr>
        </p:nvSpPr>
        <p:spPr>
          <a:xfrm>
            <a:off x="2209800" y="620395"/>
            <a:ext cx="7729728" cy="1188720"/>
          </a:xfrm>
        </p:spPr>
        <p:txBody>
          <a:bodyPr/>
          <a:lstStyle/>
          <a:p>
            <a:r>
              <a:rPr lang="en-US" dirty="0"/>
              <a:t>Diary of Anne Frank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880967213"/>
              </p:ext>
            </p:extLst>
          </p:nvPr>
        </p:nvSpPr>
        <p:spPr>
          <a:xfrm>
            <a:off x="1781175" y="2219325"/>
            <a:ext cx="4419986" cy="3101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Synopsis: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262626"/>
                </a:solidFill>
                <a:latin typeface="Gill Sans MT"/>
              </a:rPr>
              <a:t>The play follows the story of a young Jewish Girl, Anne Frank, and her family as they decide to go into hiding because of the persecutions against Jews.</a:t>
            </a:r>
          </a:p>
          <a:p>
            <a:pPr marL="0" indent="0">
              <a:buNone/>
            </a:pPr>
            <a:endParaRPr lang="en-US" dirty="0">
              <a:solidFill>
                <a:srgbClr val="262626"/>
              </a:solidFill>
              <a:latin typeface="Gill Sans MT"/>
            </a:endParaRPr>
          </a:p>
          <a:p>
            <a:pPr marL="0" indent="0">
              <a:buNone/>
            </a:pPr>
            <a:endParaRPr lang="en-US" dirty="0">
              <a:solidFill>
                <a:srgbClr val="262626"/>
              </a:solidFill>
              <a:latin typeface="Gill Sans MT"/>
            </a:endParaRPr>
          </a:p>
          <a:p>
            <a:pPr>
              <a:buNone/>
            </a:pPr>
            <a:endParaRPr lang="en-US" dirty="0">
              <a:solidFill>
                <a:srgbClr val="262626"/>
              </a:solidFill>
              <a:latin typeface="Gill Sans MT"/>
            </a:endParaRPr>
          </a:p>
          <a:p>
            <a:pPr marL="0" indent="0">
              <a:buNone/>
            </a:pPr>
            <a:endParaRPr lang="en-US" dirty="0">
              <a:solidFill>
                <a:srgbClr val="262626"/>
              </a:solidFill>
              <a:latin typeface="Gill Sans MT"/>
            </a:endParaRPr>
          </a:p>
        </p:txBody>
      </p:sp>
      <p:sp>
        <p:nvSpPr>
          <p:cNvPr id="4" name="TextBox 3"/>
          <p:cNvSpPr txBox="1"/>
          <p:nvPr>
            <p:extLst>
              <p:ext uri="{D42A27DB-BD31-4B8C-83A1-F6EECF244321}">
                <p14:modId xmlns:p14="http://schemas.microsoft.com/office/powerpoint/2010/main" val="3995655775"/>
              </p:ext>
            </p:extLst>
          </p:nvPr>
        </p:nvSpPr>
        <p:spPr>
          <a:xfrm>
            <a:off x="1818463" y="6048375"/>
            <a:ext cx="840469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hlinkClick r:id="rId3"/>
              </a:rPr>
              <a:t>http://marlieparnell.weebly.com/uploads/5/7/9/5/57953339/diary_of_anne_frank_play.pdf</a:t>
            </a:r>
          </a:p>
          <a:p>
            <a:pPr algn="ctr"/>
            <a:endParaRPr lang="en-US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val="4186473829"/>
              </p:ext>
            </p:extLst>
          </p:nvPr>
        </p:nvSpPr>
        <p:spPr>
          <a:xfrm>
            <a:off x="6905625" y="2252754"/>
            <a:ext cx="3973297" cy="378565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Gill Sans MT"/>
              </a:rPr>
              <a:t>Characters:</a:t>
            </a:r>
            <a:r>
              <a:rPr lang="en-US" sz="2000" dirty="0">
                <a:latin typeface="Gill Sans MT"/>
              </a:rPr>
              <a:t> </a:t>
            </a:r>
            <a:endParaRPr lang="en-US" sz="2000" dirty="0"/>
          </a:p>
          <a:p>
            <a:r>
              <a:rPr lang="en-US" sz="2000" dirty="0"/>
              <a:t>Mr. Frank</a:t>
            </a:r>
          </a:p>
          <a:p>
            <a:r>
              <a:rPr lang="en-US" sz="2000" dirty="0"/>
              <a:t>Meep</a:t>
            </a:r>
          </a:p>
          <a:p>
            <a:r>
              <a:rPr lang="en-US" sz="2000" dirty="0"/>
              <a:t>Mrs. </a:t>
            </a:r>
            <a:r>
              <a:rPr lang="en-US" sz="2000" dirty="0" err="1"/>
              <a:t>Vaan</a:t>
            </a:r>
            <a:r>
              <a:rPr lang="en-US" sz="2000" dirty="0"/>
              <a:t> Daan</a:t>
            </a:r>
          </a:p>
          <a:p>
            <a:r>
              <a:rPr lang="en-US" sz="2000" dirty="0"/>
              <a:t>Mr. </a:t>
            </a:r>
            <a:r>
              <a:rPr lang="en-US" sz="2000" dirty="0" err="1"/>
              <a:t>Vaan</a:t>
            </a:r>
            <a:r>
              <a:rPr lang="en-US" sz="2000" dirty="0"/>
              <a:t> Daan</a:t>
            </a:r>
          </a:p>
          <a:p>
            <a:r>
              <a:rPr lang="en-US" sz="2000" dirty="0"/>
              <a:t>Peter</a:t>
            </a:r>
          </a:p>
          <a:p>
            <a:r>
              <a:rPr lang="en-US" sz="2000" dirty="0"/>
              <a:t>Mrs. Frank</a:t>
            </a:r>
          </a:p>
          <a:p>
            <a:r>
              <a:rPr lang="en-US" sz="2000" dirty="0"/>
              <a:t>Margot Frank</a:t>
            </a:r>
          </a:p>
          <a:p>
            <a:r>
              <a:rPr lang="en-US" sz="2000" dirty="0"/>
              <a:t>Anne Frank</a:t>
            </a:r>
          </a:p>
          <a:p>
            <a:r>
              <a:rPr lang="en-US" sz="2000" dirty="0"/>
              <a:t>Mr. Kraler</a:t>
            </a:r>
          </a:p>
          <a:p>
            <a:r>
              <a:rPr lang="en-US" sz="2000" dirty="0"/>
              <a:t>Mr. Dussel</a:t>
            </a:r>
          </a:p>
          <a:p>
            <a:pPr marL="228600"/>
            <a:endParaRPr sz="2000"/>
          </a:p>
        </p:txBody>
      </p:sp>
    </p:spTree>
    <p:extLst>
      <p:ext uri="{BB962C8B-B14F-4D97-AF65-F5344CB8AC3E}">
        <p14:creationId xmlns:p14="http://schemas.microsoft.com/office/powerpoint/2010/main" val="2588929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560738949"/>
              </p:ext>
            </p:extLst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671950619"/>
              </p:ext>
            </p:extLst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hlinkClick r:id="rId3"/>
              </a:rPr>
              <a:t>http://mandelproject.us/Humphrey.htm</a:t>
            </a:r>
            <a:endParaRPr dirty="0">
              <a:solidFill>
                <a:schemeClr val="tx1"/>
              </a:solidFill>
              <a:hlinkClick r:id="rId3"/>
            </a:endParaRPr>
          </a:p>
          <a:p>
            <a:r>
              <a:rPr lang="en-US" dirty="0">
                <a:solidFill>
                  <a:schemeClr val="tx1"/>
                </a:solidFill>
                <a:hlinkClick r:id="rId4"/>
              </a:rPr>
              <a:t>https://en.wikipedia.org/wiki/The_Holocaust</a:t>
            </a:r>
            <a:endParaRPr lang="en-US" dirty="0">
              <a:solidFill>
                <a:srgbClr val="000000"/>
              </a:solidFill>
              <a:latin typeface="Gill Sans MT"/>
              <a:hlinkClick r:id="rId4"/>
            </a:endParaRPr>
          </a:p>
          <a:p>
            <a:r>
              <a:rPr lang="en-US" dirty="0">
                <a:solidFill>
                  <a:schemeClr val="tx1"/>
                </a:solidFill>
                <a:hlinkClick r:id="rId5"/>
              </a:rPr>
              <a:t>http://www.history.com/topics/world-war-ii/</a:t>
            </a:r>
            <a:r>
              <a:rPr lang="en-US" dirty="0">
                <a:solidFill>
                  <a:schemeClr val="tx1"/>
                </a:solidFill>
                <a:latin typeface="Gill Sans MT"/>
                <a:hlinkClick r:id="rId5"/>
              </a:rPr>
              <a:t>the-holocaust</a:t>
            </a:r>
          </a:p>
          <a:p>
            <a:r>
              <a:rPr lang="en-US" dirty="0">
                <a:solidFill>
                  <a:schemeClr val="tx1"/>
                </a:solidFill>
                <a:hlinkClick r:id="rId6"/>
              </a:rPr>
              <a:t>https://www.ushmm.org/wlc/es/article.php?</a:t>
            </a:r>
            <a:r>
              <a:rPr lang="en-US" dirty="0">
                <a:solidFill>
                  <a:schemeClr val="tx1"/>
                </a:solidFill>
                <a:latin typeface="Gill Sans MT"/>
                <a:hlinkClick r:id="rId6"/>
              </a:rPr>
              <a:t>ModuleId=10005687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7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4010707706"/>
              </p:ext>
            </p:extLst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1659302822"/>
              </p:ext>
            </p:ext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Students can describe the Holocaust and explain</a:t>
            </a:r>
            <a:r>
              <a:rPr lang="en-US" sz="2800" dirty="0">
                <a:solidFill>
                  <a:srgbClr val="262626"/>
                </a:solidFill>
                <a:latin typeface="Gill Sans MT"/>
              </a:rPr>
              <a:t> </a:t>
            </a:r>
            <a:r>
              <a:rPr lang="en-US" sz="2800" dirty="0"/>
              <a:t>its </a:t>
            </a:r>
            <a:r>
              <a:rPr lang="en-US" sz="2800" dirty="0">
                <a:solidFill>
                  <a:srgbClr val="262626"/>
                </a:solidFill>
                <a:latin typeface="Gill Sans MT"/>
              </a:rPr>
              <a:t>historical significance</a:t>
            </a:r>
          </a:p>
        </p:txBody>
      </p:sp>
    </p:spTree>
    <p:extLst>
      <p:ext uri="{BB962C8B-B14F-4D97-AF65-F5344CB8AC3E}">
        <p14:creationId xmlns:p14="http://schemas.microsoft.com/office/powerpoint/2010/main" val="497213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261902674"/>
              </p:ext>
            </p:extLst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Gill Sans MT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723362513"/>
              </p:ext>
            </p:extLst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sz="2800" dirty="0"/>
              <a:t>Poem</a:t>
            </a:r>
            <a:r>
              <a:rPr lang="en-US" sz="2800" dirty="0">
                <a:solidFill>
                  <a:srgbClr val="262626"/>
                </a:solidFill>
                <a:latin typeface="Gill Sans MT"/>
              </a:rPr>
              <a:t> Comprehension/Discussion</a:t>
            </a: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262626"/>
                </a:solidFill>
                <a:latin typeface="Gill Sans MT"/>
              </a:rPr>
              <a:t>Pre-Lesson Activity</a:t>
            </a: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262626"/>
                </a:solidFill>
                <a:latin typeface="Gill Sans MT"/>
              </a:rPr>
              <a:t>The Holocaust</a:t>
            </a: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262626"/>
                </a:solidFill>
                <a:latin typeface="Gill Sans MT"/>
              </a:rPr>
              <a:t>Exit Ticket</a:t>
            </a: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262626"/>
                </a:solidFill>
                <a:latin typeface="Gill Sans MT"/>
              </a:rPr>
              <a:t>Read passage of The Diary Anne Frank</a:t>
            </a:r>
          </a:p>
        </p:txBody>
      </p:sp>
    </p:spTree>
    <p:extLst>
      <p:ext uri="{BB962C8B-B14F-4D97-AF65-F5344CB8AC3E}">
        <p14:creationId xmlns:p14="http://schemas.microsoft.com/office/powerpoint/2010/main" val="240592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924980631"/>
              </p:ext>
            </p:extLst>
          </p:nvPr>
        </p:nvSpPr>
        <p:spPr>
          <a:xfrm>
            <a:off x="2227855" y="533400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Terrible Things Comprehension/</a:t>
            </a:r>
            <a:r>
              <a:rPr lang="en-US" dirty="0">
                <a:latin typeface="Gill Sans MT"/>
              </a:rPr>
              <a:t>Discussion</a:t>
            </a:r>
            <a:r>
              <a:rPr lang="en-US" sz="2000" dirty="0">
                <a:latin typeface="Gill Sans MT"/>
              </a:rPr>
              <a:t> 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595596322"/>
              </p:ext>
            </p:extLst>
          </p:nvPr>
        </p:nvSpPr>
        <p:spPr>
          <a:xfrm>
            <a:off x="1970795" y="2114550"/>
            <a:ext cx="7988300" cy="3970477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2000" dirty="0"/>
              <a:t>Allegory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:</a:t>
            </a:r>
            <a:r>
              <a:rPr lang="en-US" sz="2000" dirty="0"/>
              <a:t> </a:t>
            </a:r>
            <a:r>
              <a:rPr lang="en-US" sz="2000" dirty="0">
                <a:solidFill>
                  <a:srgbClr val="222222"/>
                </a:solidFill>
                <a:latin typeface="Arial"/>
                <a:cs typeface="Arial"/>
              </a:rPr>
              <a:t>a story, poem, or picture that can be interpreted to reveal a hidden meaning, typically a moral or political one.</a:t>
            </a:r>
          </a:p>
          <a:p>
            <a:pPr marL="0" indent="0">
              <a:buNone/>
            </a:pPr>
            <a:endParaRPr lang="en-US" sz="1050" dirty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sz="2000" dirty="0">
                <a:solidFill>
                  <a:srgbClr val="222222"/>
                </a:solidFill>
                <a:latin typeface="Arial"/>
                <a:cs typeface="Arial"/>
              </a:rPr>
              <a:t>How did the other forest animals react when the Terrible Things first came for the birds?</a:t>
            </a:r>
          </a:p>
          <a:p>
            <a:r>
              <a:rPr lang="en-US" sz="2000" dirty="0">
                <a:solidFill>
                  <a:srgbClr val="222222"/>
                </a:solidFill>
                <a:latin typeface="Arial"/>
                <a:cs typeface="Arial"/>
              </a:rPr>
              <a:t>How did the Big Rabbit respond to the Little Rabbit's questions</a:t>
            </a:r>
          </a:p>
          <a:p>
            <a:r>
              <a:rPr lang="en-US" sz="2000" dirty="0">
                <a:solidFill>
                  <a:srgbClr val="222222"/>
                </a:solidFill>
                <a:latin typeface="Arial"/>
                <a:cs typeface="Arial"/>
              </a:rPr>
              <a:t>Why do you think the Terrible Things took only one group of animals away at a time?</a:t>
            </a:r>
          </a:p>
          <a:p>
            <a:r>
              <a:rPr lang="en-US" sz="2000" dirty="0">
                <a:solidFill>
                  <a:srgbClr val="222222"/>
                </a:solidFill>
                <a:latin typeface="Arial"/>
                <a:cs typeface="Arial"/>
              </a:rPr>
              <a:t>What did the Forest creatures represent?</a:t>
            </a:r>
          </a:p>
          <a:p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Who/What were the Terrible Things?</a:t>
            </a:r>
            <a:endParaRPr lang="en-US" sz="2000" dirty="0">
              <a:solidFill>
                <a:srgbClr val="222222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222222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222222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>
            <p:extLst>
              <p:ext uri="{D42A27DB-BD31-4B8C-83A1-F6EECF244321}">
                <p14:modId xmlns:p14="http://schemas.microsoft.com/office/powerpoint/2010/main" val="1347260951"/>
              </p:ext>
            </p:extLst>
          </p:nvPr>
        </p:nvSpPr>
        <p:spPr>
          <a:xfrm>
            <a:off x="771181" y="6362700"/>
            <a:ext cx="10581126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Gill Sans MT"/>
                <a:hlinkClick r:id="rId3"/>
              </a:rPr>
              <a:t>http://store.scholastic.com/content/stores/media/products/samples/84/9780545154284.pdf</a:t>
            </a:r>
            <a:endParaRPr lang="en-US" dirty="0">
              <a:solidFill>
                <a:srgbClr val="000000"/>
              </a:solidFill>
              <a:latin typeface="Gill Sans MT"/>
              <a:hlinkClick r:id="rId3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54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604290105"/>
              </p:ext>
            </p:extLst>
          </p:nvPr>
        </p:nvSpPr>
        <p:spPr>
          <a:xfrm>
            <a:off x="2199293" y="581025"/>
            <a:ext cx="7729728" cy="1188720"/>
          </a:xfrm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"First They Came for the Jews"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by Martin Niemoller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682326428"/>
              </p:ext>
            </p:extLst>
          </p:nvPr>
        </p:nvSpPr>
        <p:spPr>
          <a:xfrm>
            <a:off x="2056482" y="2257425"/>
            <a:ext cx="8231881" cy="36152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First they came for the Jews 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I did not speak out--because I was not a Jew. 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Then they came for the communists 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I did not speak out--because I was not a communist. 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Then they came for the trade unionists 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I did not speak out--because I was not a trade unionist. 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Then they came for me--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there was no one left to speak out for me.</a:t>
            </a:r>
            <a:endParaRPr lang="en-US" sz="24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endParaRPr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val="2522066460"/>
              </p:ext>
            </p:extLst>
          </p:nvPr>
        </p:nvSpPr>
        <p:spPr>
          <a:xfrm>
            <a:off x="2056482" y="5581650"/>
            <a:ext cx="6925315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en-US" sz="2400" dirty="0">
                <a:solidFill>
                  <a:srgbClr val="000000"/>
                </a:solidFill>
                <a:latin typeface="Gill Sans MT"/>
              </a:rPr>
              <a:t>Why was no one left?</a:t>
            </a:r>
          </a:p>
          <a:p>
            <a:pPr marL="285750" indent="-285750">
              <a:buChar char="•"/>
            </a:pPr>
            <a:r>
              <a:rPr lang="en-US" sz="2400" dirty="0">
                <a:solidFill>
                  <a:srgbClr val="000000"/>
                </a:solidFill>
                <a:latin typeface="Gill Sans MT"/>
              </a:rPr>
              <a:t>How is this Poem similar to "Terrible Things"?</a:t>
            </a:r>
          </a:p>
        </p:txBody>
      </p:sp>
    </p:spTree>
    <p:extLst>
      <p:ext uri="{BB962C8B-B14F-4D97-AF65-F5344CB8AC3E}">
        <p14:creationId xmlns:p14="http://schemas.microsoft.com/office/powerpoint/2010/main" val="3998209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083897528"/>
              </p:ext>
            </p:extLst>
          </p:nvPr>
        </p:nvSpPr>
        <p:spPr>
          <a:xfrm>
            <a:off x="2231136" y="952500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>
                <a:latin typeface="Gill Sans MT"/>
              </a:rPr>
              <a:t>Pre-Lesson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884160378"/>
              </p:ext>
            </p:extLst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262626"/>
                </a:solidFill>
                <a:latin typeface="Gill Sans MT"/>
              </a:rPr>
              <a:t>Before the WWII: The Jewish population in Europe was about 9.5 million (1933)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262626"/>
                </a:solidFill>
                <a:latin typeface="Gill Sans MT"/>
              </a:rPr>
              <a:t>After WWII: The total Jewish population in Europe was about 3.5 million (1950)</a:t>
            </a:r>
          </a:p>
          <a:p>
            <a:pPr marL="0" indent="0">
              <a:buNone/>
            </a:pPr>
            <a:endParaRPr lang="en-US" sz="2000" dirty="0">
              <a:solidFill>
                <a:srgbClr val="262626"/>
              </a:solidFill>
              <a:latin typeface="Gill Sans MT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262626"/>
                </a:solidFill>
                <a:latin typeface="Gill Sans MT"/>
              </a:rPr>
              <a:t>6 million Jews were killed during the Holocaust, which was </a:t>
            </a:r>
            <a:r>
              <a:rPr lang="en-US" sz="2000" b="1" dirty="0">
                <a:solidFill>
                  <a:srgbClr val="262626"/>
                </a:solidFill>
                <a:latin typeface="Gill Sans MT"/>
              </a:rPr>
              <a:t>64%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 of the total Jewish Population in Europe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98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696704947"/>
              </p:ext>
            </p:extLst>
          </p:nvPr>
        </p:nvSpPr>
        <p:spPr/>
        <p:txBody>
          <a:bodyPr>
            <a:normAutofit/>
          </a:bodyPr>
          <a:lstStyle/>
          <a:p>
            <a:r>
              <a:rPr lang="en-US" dirty="0"/>
              <a:t>THE HOLOCAUST</a:t>
            </a:r>
            <a:endParaRPr lang="en-US" dirty="0">
              <a:latin typeface="Gill Sans MT"/>
            </a:endParaRPr>
          </a:p>
        </p:txBody>
      </p:sp>
      <p:pic>
        <p:nvPicPr>
          <p:cNvPr id="4" name="Picture 5" descr=" 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416985" y="2647261"/>
            <a:ext cx="4384326" cy="3034373"/>
          </a:xfrm>
          <a:prstGeom prst="rect">
            <a:avLst/>
          </a:prstGeom>
        </p:spPr>
      </p:pic>
      <p:pic>
        <p:nvPicPr>
          <p:cNvPr id="7" name="Picture 7" descr=" 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509" y="2628900"/>
            <a:ext cx="4482377" cy="30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57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155696364"/>
              </p:ext>
            </p:extLst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  <a:r>
              <a:rPr lang="en-US" dirty="0">
                <a:latin typeface="Gill Sans MT"/>
              </a:rPr>
              <a:t> 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262448384"/>
              </p:ext>
            </p:extLst>
          </p:nvPr>
        </p:nvSpPr>
        <p:spPr>
          <a:xfrm>
            <a:off x="3895725" y="2600325"/>
            <a:ext cx="7729728" cy="3101983"/>
          </a:xfrm>
        </p:spPr>
        <p:txBody>
          <a:bodyPr/>
          <a:lstStyle/>
          <a:p>
            <a:r>
              <a:rPr lang="en-US" sz="2000" dirty="0"/>
              <a:t>In 1933 Hitler was named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 </a:t>
            </a:r>
            <a:r>
              <a:rPr lang="en-US" sz="2000" dirty="0"/>
              <a:t>Chancellor of Germany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 </a:t>
            </a:r>
            <a:r>
              <a:rPr lang="en-US" sz="2000" dirty="0"/>
              <a:t>and in 1934 Hitler anointed himself as "Fuhrer" or </a:t>
            </a:r>
            <a:r>
              <a:rPr lang="en-US" sz="2000" dirty="0">
                <a:solidFill>
                  <a:srgbClr val="262626"/>
                </a:solidFill>
                <a:latin typeface="Gill Sans MT"/>
              </a:rPr>
              <a:t>supreme</a:t>
            </a:r>
            <a:endParaRPr lang="en-US" sz="2000" dirty="0"/>
          </a:p>
          <a:p>
            <a:r>
              <a:rPr lang="en-US" sz="2000" dirty="0">
                <a:solidFill>
                  <a:srgbClr val="262626"/>
                </a:solidFill>
                <a:latin typeface="Gill Sans MT"/>
              </a:rPr>
              <a:t>Hitler's goals for the Nazi Party were racial purity and expansion</a:t>
            </a:r>
          </a:p>
          <a:p>
            <a:r>
              <a:rPr lang="en-US" sz="2000" dirty="0">
                <a:solidFill>
                  <a:srgbClr val="262626"/>
                </a:solidFill>
                <a:latin typeface="Gill Sans MT"/>
              </a:rPr>
              <a:t>Hitler used the Jewish people as a scapegoats for all of Germany's problems</a:t>
            </a:r>
          </a:p>
          <a:p>
            <a:r>
              <a:rPr lang="en-US" sz="2000" dirty="0">
                <a:solidFill>
                  <a:srgbClr val="262626"/>
                </a:solidFill>
                <a:latin typeface="Gill Sans MT"/>
              </a:rPr>
              <a:t>Hitler Preached about a supreme German race which he referred to as "Aryan"</a:t>
            </a:r>
          </a:p>
        </p:txBody>
      </p:sp>
      <p:pic>
        <p:nvPicPr>
          <p:cNvPr id="4" name="Picture 4" descr="Image result for adolf hitler 19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492495"/>
            <a:ext cx="2403117" cy="331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73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828019782"/>
              </p:ext>
            </p:extLst>
          </p:nvPr>
        </p:nvSpPr>
        <p:spPr/>
        <p:txBody>
          <a:bodyPr/>
          <a:lstStyle/>
          <a:p>
            <a:r>
              <a:rPr lang="en-US" dirty="0"/>
              <a:t>AnTI-semitism</a:t>
            </a:r>
            <a:endParaRPr lang="en-US" dirty="0">
              <a:latin typeface="Gill Sans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2157482369"/>
              </p:ext>
            </p:extLst>
          </p:nvPr>
        </p:nvSpPr>
        <p:spPr>
          <a:xfrm>
            <a:off x="5812129" y="2314575"/>
            <a:ext cx="5170196" cy="4079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262626"/>
                </a:solidFill>
                <a:latin typeface="Gill Sans MT"/>
              </a:rPr>
              <a:t>The Holocaust didn't happen overnight.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Anti-Jewish propaganda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Boycott of Jewish stores and businesses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Forced Jewish people to wear the Star of David on their clothes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Public Book Burnings</a:t>
            </a:r>
          </a:p>
          <a:p>
            <a:r>
              <a:rPr lang="en-US" dirty="0">
                <a:solidFill>
                  <a:srgbClr val="262626"/>
                </a:solidFill>
                <a:latin typeface="Gill Sans MT"/>
              </a:rPr>
              <a:t>Anti-Jew Legislation: Banning Jews from public life, Restricted/Outlawed Jewish Students from German Schools, Targeted Jewish Professionals &amp; Business Owners, and restricted their religious practices</a:t>
            </a:r>
          </a:p>
        </p:txBody>
      </p:sp>
      <p:pic>
        <p:nvPicPr>
          <p:cNvPr id="4" name="Picture 4" descr="Image result for anti semitic propagand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44" y="2590648"/>
            <a:ext cx="2371392" cy="3421018"/>
          </a:xfrm>
          <a:prstGeom prst="rect">
            <a:avLst/>
          </a:prstGeom>
        </p:spPr>
      </p:pic>
      <p:pic>
        <p:nvPicPr>
          <p:cNvPr id="5" name="Picture 6" descr="Image result for anti semitic propagand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0502" y="2552700"/>
            <a:ext cx="2743200" cy="340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2947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0</TotalTime>
  <Words>402</Words>
  <Application>Microsoft Office PowerPoint</Application>
  <PresentationFormat>Widescreen</PresentationFormat>
  <Paragraphs>113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Gill Sans MT</vt:lpstr>
      <vt:lpstr>Parcel</vt:lpstr>
      <vt:lpstr>The HolocauST lesson 7.8.8</vt:lpstr>
      <vt:lpstr>Objective</vt:lpstr>
      <vt:lpstr>Overview</vt:lpstr>
      <vt:lpstr>Terrible Things Comprehension/Discussion </vt:lpstr>
      <vt:lpstr>"First They Came for the Jews" by Martin Niemoller</vt:lpstr>
      <vt:lpstr>Pre-Lesson Activity</vt:lpstr>
      <vt:lpstr>THE HOLOCAUST</vt:lpstr>
      <vt:lpstr>Background INFO</vt:lpstr>
      <vt:lpstr>AnTI-semitism</vt:lpstr>
      <vt:lpstr>Kristallnacht  (Night of Broken Glass)</vt:lpstr>
      <vt:lpstr>Ghettos</vt:lpstr>
      <vt:lpstr>Concentration &amp; Death Camps</vt:lpstr>
      <vt:lpstr>PowerPoint Presentation</vt:lpstr>
      <vt:lpstr>Liberation &amp; Aftermath</vt:lpstr>
      <vt:lpstr>EXIT TICKET Choose One of the following</vt:lpstr>
      <vt:lpstr>Diary of Anne Frank</vt:lpstr>
      <vt:lpstr>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Vickie J. Dean</dc:creator>
  <cp:lastModifiedBy>Vickie J. Dean</cp:lastModifiedBy>
  <cp:revision>5</cp:revision>
  <dcterms:created xsi:type="dcterms:W3CDTF">2015-12-01T21:32:24Z</dcterms:created>
  <dcterms:modified xsi:type="dcterms:W3CDTF">2017-04-27T11:54:42Z</dcterms:modified>
</cp:coreProperties>
</file>